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978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911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730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773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89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2347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7049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83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439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096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895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627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877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237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745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00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C296-2D14-4967-ABDA-4A8CCB8A2706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A46065-774C-457D-91F7-5B997E3947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653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AC%D9%86%D8%B3_(%D8%AA%D8%B5%D9%86%D9%8A%D9%81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أدغال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السابعة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654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3081"/>
            <a:ext cx="8596668" cy="5618281"/>
          </a:xfrm>
        </p:spPr>
        <p:txBody>
          <a:bodyPr>
            <a:normAutofit fontScale="85000" lnSpcReduction="10000"/>
          </a:bodyPr>
          <a:lstStyle/>
          <a:p>
            <a:r>
              <a:rPr lang="ar-IQ" b="1" dirty="0"/>
              <a:t>العائلـــــة الباذنجانيــــة                                                                        </a:t>
            </a:r>
            <a:r>
              <a:rPr lang="en-US" b="1" dirty="0" err="1"/>
              <a:t>Solanaceae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عائلة واسعة الإنتشار, تضم قرابة </a:t>
            </a:r>
            <a:r>
              <a:rPr lang="en-US" dirty="0"/>
              <a:t>2500</a:t>
            </a:r>
            <a:r>
              <a:rPr lang="ar-IQ" dirty="0"/>
              <a:t> نوع موزعة على </a:t>
            </a:r>
            <a:r>
              <a:rPr lang="en-US" dirty="0"/>
              <a:t>100</a:t>
            </a:r>
            <a:r>
              <a:rPr lang="ar-IQ" dirty="0"/>
              <a:t> جنس, أصلها من المناطق المدارية و المعتدلة من العالم و أمريكا الجنوبية, تضم أعشابا" و أشجارا" بعضها ذات رائحة مخدرة ناتجة من القلويدات </a:t>
            </a:r>
            <a:r>
              <a:rPr lang="en-US" dirty="0"/>
              <a:t>Alkaloids</a:t>
            </a:r>
            <a:r>
              <a:rPr lang="ar-IQ" dirty="0"/>
              <a:t> الموجودة في أنسجة الأوراق و السيقان, أوراقها بسيطة أو مركبة جرداء أو ذات وبر عديمة الأذينات, سيقانها مدعمة أحيانا" بذيول الأوراق أو بمحاور النورات, أزهارها منفردة أو مجتمعة, كأسها ملتحمة السبلات و كذلك تويجها الذي له شكل أنبوب, يتفاوت طوله بإختلاف الأجناس, ثمارها علبية أو عنبية كثيرة البذور, تضم العائلة الباذنجانية عددا" من النباتات الإقتصادية منها غذائية و دوائية أو تستخدم كنباتات زينة . أبرز الأدغال العائدة لها :</a:t>
            </a:r>
            <a:endParaRPr lang="en-US" dirty="0"/>
          </a:p>
          <a:p>
            <a:r>
              <a:rPr lang="ar-IQ" b="1" dirty="0"/>
              <a:t>الداتورة                      </a:t>
            </a:r>
            <a:r>
              <a:rPr lang="en-US" b="1" dirty="0"/>
              <a:t>Jimson weed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</a:t>
            </a:r>
            <a:r>
              <a:rPr lang="en-US" b="1" i="1" dirty="0" err="1"/>
              <a:t>Datura</a:t>
            </a:r>
            <a:r>
              <a:rPr lang="en-US" b="1" i="1" dirty="0"/>
              <a:t> </a:t>
            </a:r>
            <a:r>
              <a:rPr lang="en-US" b="1" i="1" dirty="0" err="1"/>
              <a:t>stramonium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معمر يتكاثر بالبذور ينمو في الحقول المزروعة و الحدائق و الأراضي المتروكة, يصل إرتفاع النبات إلى متر واحد, الساق قائمة مجوفة ذات تفرع ثنائي, الأزهار بيضاء بنفسجية كبيرة قمعية الشكل و الثمرة علبة مشوكة كبيرة .</a:t>
            </a:r>
            <a:endParaRPr lang="en-US" dirty="0"/>
          </a:p>
          <a:p>
            <a:r>
              <a:rPr lang="ar-IQ" b="1" dirty="0"/>
              <a:t>عنيب الذيب                                                                                    </a:t>
            </a:r>
            <a:r>
              <a:rPr lang="en-US" b="1" dirty="0"/>
              <a:t>Night </a:t>
            </a:r>
            <a:r>
              <a:rPr lang="en-US" b="1" dirty="0" err="1"/>
              <a:t>shide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  </a:t>
            </a:r>
            <a:r>
              <a:rPr lang="en-US" b="1" i="1" dirty="0" err="1"/>
              <a:t>Solanum</a:t>
            </a:r>
            <a:r>
              <a:rPr lang="en-US" b="1" i="1" dirty="0"/>
              <a:t> </a:t>
            </a:r>
            <a:r>
              <a:rPr lang="en-US" b="1" i="1" dirty="0" err="1"/>
              <a:t>nigrum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حولي يتكاثر بالبذور ينمو في الحقول المزروعة و الحدائق و البساتين و الأراضي المهملة و القنوات, الأوراق و السيقان الخضراء سامة, الساق قائمة, الأزهار بيضاء, الثمار لبية كروية ملساء سوداء أو حمراء و أحيانا" صفراء, فترة التزهير تمتد بين </a:t>
            </a:r>
            <a:r>
              <a:rPr lang="ar-IQ" b="1" dirty="0"/>
              <a:t>آذار و حتى تشرين الأول</a:t>
            </a:r>
            <a:r>
              <a:rPr lang="ar-IQ" dirty="0"/>
              <a:t> </a:t>
            </a:r>
            <a:r>
              <a:rPr lang="ar-IQ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0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73"/>
            <a:ext cx="8596668" cy="5877589"/>
          </a:xfrm>
        </p:spPr>
        <p:txBody>
          <a:bodyPr>
            <a:normAutofit fontScale="85000" lnSpcReduction="10000"/>
          </a:bodyPr>
          <a:lstStyle/>
          <a:p>
            <a:r>
              <a:rPr lang="ar-IQ" b="1" dirty="0"/>
              <a:t>عائلة الجيرانيسيا (الغرنوقية)           </a:t>
            </a:r>
            <a:r>
              <a:rPr lang="en-US" b="1" dirty="0" err="1"/>
              <a:t>Geraniaceae</a:t>
            </a:r>
            <a:r>
              <a:rPr lang="en-US" b="1" dirty="0"/>
              <a:t>                                                </a:t>
            </a:r>
            <a:endParaRPr lang="en-US" dirty="0"/>
          </a:p>
          <a:p>
            <a:r>
              <a:rPr lang="ar-IQ" dirty="0"/>
              <a:t>    تتوزع نباتات هذه العائلة في المناطق المعتدلة على سطح الكرة الأرضية و هي تضم </a:t>
            </a:r>
            <a:r>
              <a:rPr lang="en-US" dirty="0"/>
              <a:t>11</a:t>
            </a:r>
            <a:r>
              <a:rPr lang="ar-IQ" dirty="0"/>
              <a:t> جنس, نباتاتها تحمل ثميرات ذات مناقير, و هناك أنواع كثيرة منها متشابهة في الأزهار و لكن أوراقها مختلفة في الشكل, تتمتع أزهارها بكونها جذابة تلك التي تزرع في الحدائق على نطاق واسع, من أهم نباتات الأدغال التابعة لها :</a:t>
            </a:r>
            <a:endParaRPr lang="en-US" dirty="0"/>
          </a:p>
          <a:p>
            <a:r>
              <a:rPr lang="ar-IQ" b="1" dirty="0"/>
              <a:t>بخاتري (بختري) </a:t>
            </a:r>
            <a:r>
              <a:rPr lang="en-US" b="1" dirty="0" err="1"/>
              <a:t>Strok's</a:t>
            </a:r>
            <a:r>
              <a:rPr lang="en-US" b="1" dirty="0"/>
              <a:t> bill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</a:t>
            </a:r>
            <a:r>
              <a:rPr lang="en-US" b="1" i="1" dirty="0" err="1"/>
              <a:t>Erodium</a:t>
            </a:r>
            <a:r>
              <a:rPr lang="en-US" b="1" i="1" dirty="0"/>
              <a:t> </a:t>
            </a:r>
            <a:r>
              <a:rPr lang="en-US" b="1" i="1" dirty="0" err="1"/>
              <a:t>cicutarium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عشب حولي يتكاثر بالبذور ينمو في الحقول المزروعة و الأراضي المهملة و الحدائق و البساتين و على جوانب الطرق و هو علف ممتاز للماشية, تمتد فترة تزهيـــره بين</a:t>
            </a:r>
            <a:r>
              <a:rPr lang="ar-IQ" b="1" dirty="0"/>
              <a:t> شباط و نيسان </a:t>
            </a:r>
            <a:r>
              <a:rPr lang="ar-IQ" dirty="0"/>
              <a:t>.</a:t>
            </a:r>
            <a:endParaRPr lang="en-US" dirty="0"/>
          </a:p>
          <a:p>
            <a:r>
              <a:rPr lang="ar-IQ" b="1" dirty="0"/>
              <a:t>العائلة الحميضية (الحماضية)  </a:t>
            </a:r>
            <a:r>
              <a:rPr lang="en-US" b="1" dirty="0" err="1"/>
              <a:t>Polygonaceae</a:t>
            </a:r>
            <a:r>
              <a:rPr lang="en-US" b="1" dirty="0"/>
              <a:t>                                                        </a:t>
            </a:r>
            <a:endParaRPr lang="en-US" dirty="0"/>
          </a:p>
          <a:p>
            <a:r>
              <a:rPr lang="ar-IQ" dirty="0"/>
              <a:t>    يقدر عدد الأجناس العائدة لهذه العائلة ب</a:t>
            </a:r>
            <a:r>
              <a:rPr lang="en-US" dirty="0"/>
              <a:t>40</a:t>
            </a:r>
            <a:r>
              <a:rPr lang="ar-IQ" dirty="0"/>
              <a:t> جنس و تضم </a:t>
            </a:r>
            <a:r>
              <a:rPr lang="en-US" dirty="0"/>
              <a:t>1000</a:t>
            </a:r>
            <a:r>
              <a:rPr lang="ar-IQ" dirty="0"/>
              <a:t> نوع في أنحاء العالم و هي الفصيلة الوحيدة في رتبة </a:t>
            </a:r>
            <a:r>
              <a:rPr lang="en-US" dirty="0" err="1"/>
              <a:t>Polygonalesa</a:t>
            </a:r>
            <a:r>
              <a:rPr lang="ar-IQ" dirty="0"/>
              <a:t> , نباتاتها عشبية, منتفخة العقد, تامة الأوراق و متعاقبة, تتحد أذيناتها مشكلة كرة تغطي قمة الساق ثم تنقطع فيما بعد متخذة شكل أنبوب غشائي بالساق . أهم الأدغال التابعة لهذه العائلة هي :    </a:t>
            </a:r>
            <a:endParaRPr lang="en-US" dirty="0"/>
          </a:p>
          <a:p>
            <a:r>
              <a:rPr lang="ar-IQ" b="1" dirty="0"/>
              <a:t>مصالة </a:t>
            </a:r>
            <a:r>
              <a:rPr lang="en-US" b="1" dirty="0"/>
              <a:t>Common knot grass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</a:t>
            </a:r>
            <a:r>
              <a:rPr lang="en-US" b="1" i="1" dirty="0" err="1"/>
              <a:t>Polygonum</a:t>
            </a:r>
            <a:r>
              <a:rPr lang="en-US" b="1" i="1" dirty="0"/>
              <a:t> </a:t>
            </a:r>
            <a:r>
              <a:rPr lang="en-US" b="1" i="1" dirty="0" err="1"/>
              <a:t>aviculare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عشب حولي يتكاثر بالبذور, يوجد غالبا" في الحقول المزروعة و الحدائق حول قنوات الري و الأماكن الرطبة, يعد علف جيد للماشية و ذو قيمة غذائية عالية, و هو نبات شبه قائم و أحيانا" منبطح, الأزهار صفراء أو حمراء, فترة التزهيربين </a:t>
            </a:r>
            <a:r>
              <a:rPr lang="ar-IQ" b="1" dirty="0"/>
              <a:t>آذار و مايس </a:t>
            </a:r>
            <a:r>
              <a:rPr lang="ar-IQ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9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9307"/>
            <a:ext cx="8596668" cy="5782055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/>
              <a:t>حميض </a:t>
            </a:r>
            <a:r>
              <a:rPr lang="en-US" b="1" dirty="0" err="1"/>
              <a:t>Pentated</a:t>
            </a:r>
            <a:r>
              <a:rPr lang="en-US" b="1" dirty="0"/>
              <a:t> dock       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  </a:t>
            </a:r>
            <a:r>
              <a:rPr lang="en-US" b="1" i="1" dirty="0" err="1"/>
              <a:t>Rumex</a:t>
            </a:r>
            <a:r>
              <a:rPr lang="en-US" b="1" dirty="0"/>
              <a:t> </a:t>
            </a:r>
            <a:r>
              <a:rPr lang="en-US" b="1" i="1" dirty="0" err="1"/>
              <a:t>dentatus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عشب حولي يتكاثر بالبذور , ينمو في الحقول المزروعة و بالأراضي المتروكة و على طول قنوات الري, يؤكل من قبل الحيوانات , فترة التزهير له من </a:t>
            </a:r>
            <a:r>
              <a:rPr lang="ar-IQ" b="1" dirty="0"/>
              <a:t>نيسان الى مايس</a:t>
            </a:r>
            <a:r>
              <a:rPr lang="ar-IQ" dirty="0"/>
              <a:t> . النبات قائم أملس و الساق مفردة أو متفرعة عند القاعدة , طول النبات من </a:t>
            </a:r>
            <a:r>
              <a:rPr lang="en-US" dirty="0"/>
              <a:t>70-30</a:t>
            </a:r>
            <a:r>
              <a:rPr lang="ar-IQ" dirty="0"/>
              <a:t> سم .</a:t>
            </a:r>
            <a:endParaRPr lang="en-US" dirty="0"/>
          </a:p>
          <a:p>
            <a:r>
              <a:rPr lang="ar-IQ" b="1" dirty="0"/>
              <a:t>العائلة الربيعية                                                                              </a:t>
            </a:r>
            <a:r>
              <a:rPr lang="en-US" b="1" dirty="0" err="1"/>
              <a:t>Primulaceae</a:t>
            </a:r>
            <a:endParaRPr lang="en-US" dirty="0"/>
          </a:p>
          <a:p>
            <a:r>
              <a:rPr lang="ar-IQ" dirty="0"/>
              <a:t>    هي عائلة من النباتات الزهرية التي تحوي حوالي </a:t>
            </a:r>
            <a:r>
              <a:rPr lang="en-US" dirty="0"/>
              <a:t>24 </a:t>
            </a:r>
            <a:r>
              <a:rPr lang="ar-IQ" dirty="0">
                <a:hlinkClick r:id="rId2" tooltip="جنس (تصنيف)"/>
              </a:rPr>
              <a:t>جنسًا</a:t>
            </a:r>
            <a:r>
              <a:rPr lang="ar-IQ" dirty="0"/>
              <a:t>. يدعى أيضا عائلة زهرة الربيع. وتنتشر في المناطق المعتدلة. وتستخدم هذه النباتات في تزيين الحدائق ، وأكثر الأصناف شيوعا" في هذه العائلة هي زهرة الربيع . من أهم الأدغال التابعة لهذه العائلة هي :</a:t>
            </a:r>
            <a:endParaRPr lang="en-US" dirty="0"/>
          </a:p>
          <a:p>
            <a:r>
              <a:rPr lang="ar-IQ" b="1" dirty="0"/>
              <a:t>رميمينة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 </a:t>
            </a:r>
            <a:r>
              <a:rPr lang="en-US" b="1" i="1" dirty="0" err="1"/>
              <a:t>Anagllis</a:t>
            </a:r>
            <a:r>
              <a:rPr lang="en-US" b="1" i="1" dirty="0"/>
              <a:t> </a:t>
            </a:r>
            <a:r>
              <a:rPr lang="en-US" b="1" i="1" dirty="0" err="1"/>
              <a:t>arvensis</a:t>
            </a:r>
            <a:endParaRPr lang="en-US" dirty="0"/>
          </a:p>
          <a:p>
            <a:r>
              <a:rPr lang="ar-IQ" b="1" dirty="0"/>
              <a:t>الوصف النباتي : 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دغل حولي يتكاثر بالبذور, ينمو في الحقول المزروعة و على جوانب الطرق تمتد فترة تزهيره من </a:t>
            </a:r>
            <a:r>
              <a:rPr lang="ar-IQ" b="1" dirty="0"/>
              <a:t>آذار الى تموز</a:t>
            </a:r>
            <a:r>
              <a:rPr lang="ar-IQ" dirty="0"/>
              <a:t>, الساق قائمة ملساء الأوراق بسيطة جالسة و متقابلة بيضوية أو مثلثية الشكل, توجد على سطحها السفلي نقط داكنة و الأزهار زرقاء و أحيانا" حمراء و الثمرة على شكل علبة توجد فيها بذور ذات لون بني </a:t>
            </a:r>
            <a:r>
              <a:rPr lang="ar-IQ"/>
              <a:t>غامق </a:t>
            </a:r>
            <a:r>
              <a:rPr lang="ar-IQ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178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667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أدغال عملي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أدغال عملي</dc:title>
  <dc:creator>City Centre</dc:creator>
  <cp:lastModifiedBy>City Centre</cp:lastModifiedBy>
  <cp:revision>7</cp:revision>
  <dcterms:created xsi:type="dcterms:W3CDTF">2018-03-09T13:07:06Z</dcterms:created>
  <dcterms:modified xsi:type="dcterms:W3CDTF">2018-03-09T13:09:46Z</dcterms:modified>
</cp:coreProperties>
</file>